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81" r:id="rId6"/>
    <p:sldId id="271" r:id="rId7"/>
    <p:sldId id="269" r:id="rId8"/>
    <p:sldId id="267" r:id="rId9"/>
    <p:sldId id="261" r:id="rId10"/>
    <p:sldId id="262" r:id="rId11"/>
    <p:sldId id="263" r:id="rId12"/>
    <p:sldId id="274" r:id="rId13"/>
    <p:sldId id="280" r:id="rId14"/>
    <p:sldId id="266" r:id="rId15"/>
    <p:sldId id="282" r:id="rId16"/>
    <p:sldId id="283" r:id="rId17"/>
    <p:sldId id="284" r:id="rId18"/>
    <p:sldId id="28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3BCF5-BB03-4DC6-B082-CC8392BF607D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F1E1D-2593-4D15-B5ED-99185E5581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08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F1E1D-2593-4D15-B5ED-99185E5581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44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8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7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24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0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09.06.2020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6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E3EC-8F20-41C2-B6EC-61D13A1F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233055"/>
            <a:ext cx="10782300" cy="28902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6000" dirty="0" smtClean="0">
                <a:latin typeface="Bahnschrift SemiBold" panose="020B0502040204020203" pitchFamily="34" charset="0"/>
              </a:rPr>
              <a:t>Современные методы растеризации изображений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93953-DAEB-4A89-91FB-A89F6BE9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386072"/>
            <a:ext cx="9228201" cy="164592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Научный руководитель: Парфенов Денис Васильевич, к.т.н., доцент</a:t>
            </a:r>
          </a:p>
          <a:p>
            <a:r>
              <a:rPr lang="ru-RU" sz="2000" dirty="0">
                <a:latin typeface="Bahnschrift Light" panose="020B0502040204020203" pitchFamily="34" charset="0"/>
              </a:rPr>
              <a:t>Исполнитель: Гогинян Борис </a:t>
            </a:r>
            <a:r>
              <a:rPr lang="ru-RU" sz="2000" dirty="0" smtClean="0">
                <a:latin typeface="Bahnschrift Light" panose="020B0502040204020203" pitchFamily="34" charset="0"/>
              </a:rPr>
              <a:t>Андреевич, </a:t>
            </a:r>
            <a:r>
              <a:rPr lang="ru-RU" sz="2000" dirty="0">
                <a:latin typeface="Bahnschrift Light" panose="020B0502040204020203" pitchFamily="34" charset="0"/>
              </a:rPr>
              <a:t>группа: </a:t>
            </a:r>
            <a:r>
              <a:rPr lang="ru-RU" sz="2000" dirty="0" smtClean="0">
                <a:latin typeface="Bahnschrift Light" panose="020B0502040204020203" pitchFamily="34" charset="0"/>
              </a:rPr>
              <a:t>КМБО-03-16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77E5-B45D-4DE9-9955-B18E735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A2EB27-DA04-43BA-9433-82A5B6A38753}"/>
              </a:ext>
            </a:extLst>
          </p:cNvPr>
          <p:cNvSpPr/>
          <p:nvPr/>
        </p:nvSpPr>
        <p:spPr>
          <a:xfrm>
            <a:off x="1362062" y="6220687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B17A3B-EBB8-4F26-9AC6-19B80BC6ECC1}"/>
              </a:ext>
            </a:extLst>
          </p:cNvPr>
          <p:cNvSpPr/>
          <p:nvPr/>
        </p:nvSpPr>
        <p:spPr>
          <a:xfrm>
            <a:off x="5393489" y="6220687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4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8" y="1801051"/>
            <a:ext cx="3229396" cy="444042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69" y="1801051"/>
            <a:ext cx="6261150" cy="44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A3298-A089-40DF-A9F5-023BDEB8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сравнения рендеров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1D0F25-3E3C-4BB1-9FF2-985B694A860F}"/>
              </a:ext>
            </a:extLst>
          </p:cNvPr>
          <p:cNvSpPr/>
          <p:nvPr/>
        </p:nvSpPr>
        <p:spPr>
          <a:xfrm>
            <a:off x="5180600" y="586437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5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06" y="1870365"/>
            <a:ext cx="6947797" cy="3908136"/>
          </a:xfrm>
        </p:spPr>
      </p:pic>
    </p:spTree>
    <p:extLst>
      <p:ext uri="{BB962C8B-B14F-4D97-AF65-F5344CB8AC3E}">
        <p14:creationId xmlns:p14="http://schemas.microsoft.com/office/powerpoint/2010/main" val="629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75084" y="1269020"/>
            <a:ext cx="3731685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blipFill>
                <a:blip r:embed="rId2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487203" y="6067050"/>
            <a:ext cx="7880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2. Процентное соотношение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времени</a:t>
            </a:r>
          </a:p>
          <a:p>
            <a:pPr lvl="0"/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в зависимости от числа потоков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84" y="1449761"/>
            <a:ext cx="4509747" cy="47215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6" y="1746272"/>
            <a:ext cx="4667765" cy="4732237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57224" y="6283816"/>
            <a:ext cx="4499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1. Сравнение качества между всеми </a:t>
            </a:r>
            <a:r>
              <a:rPr lang="ru-RU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рендерами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63205" y="2091559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Bahnschrift Light" panose="020B0502040204020203" pitchFamily="34" charset="0"/>
              </a:rPr>
              <a:t>Средняя скорость роста</a:t>
            </a:r>
            <a:r>
              <a:rPr lang="ru-RU" sz="1400" dirty="0" smtClean="0">
                <a:latin typeface="Bahnschrift Light" panose="020B0502040204020203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appleseed = </a:t>
            </a:r>
            <a:r>
              <a:rPr lang="en-US" sz="1400" b="1" dirty="0">
                <a:latin typeface="Bahnschrift Light" panose="020B0502040204020203" pitchFamily="34" charset="0"/>
              </a:rPr>
              <a:t>0.00779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Cycles = 0.145291</a:t>
            </a:r>
            <a:endParaRPr lang="ru-RU" sz="1400" dirty="0"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LuxCore = 0.0328</a:t>
            </a:r>
            <a:endParaRPr lang="ru-RU" sz="1400" dirty="0">
              <a:latin typeface="Bahnschrift Light" panose="020B0502040204020203" pitchFamily="34" charset="0"/>
            </a:endParaRPr>
          </a:p>
          <a:p>
            <a:endParaRPr lang="ru-RU" sz="1400" dirty="0">
              <a:latin typeface="Bahnschrift Light" panose="020B0502040204020203" pitchFamily="34" charset="0"/>
            </a:endParaRPr>
          </a:p>
          <a:p>
            <a:pPr algn="ctr"/>
            <a:endParaRPr lang="ru-RU" sz="12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18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364692"/>
            <a:ext cx="3337052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</a:t>
            </a:r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3</a:t>
            </a:r>
            <a:endParaRPr lang="ru-RU" sz="22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84488" y="4972850"/>
            <a:ext cx="7880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4. </a:t>
            </a:r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С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равнение качества между всеми алгоритмами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57224" y="4719610"/>
            <a:ext cx="4687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</a:t>
            </a:r>
            <a:r>
              <a:rPr lang="ru-RU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3. Сравнение качества в зависимости от времени</a:t>
            </a:r>
            <a:endParaRPr lang="ru-RU" sz="14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726175"/>
            <a:ext cx="3832040" cy="39934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06" y="412627"/>
            <a:ext cx="4685329" cy="461475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304839" y="5948046"/>
            <a:ext cx="85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luxcore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690186" y="594804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appleseed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614392" y="5948046"/>
            <a:ext cx="73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cycles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57224" y="5465293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скорость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701577" y="5465293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фотореалистичность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>
            <a:endCxn id="12" idx="0"/>
          </p:cNvCxnSpPr>
          <p:nvPr/>
        </p:nvCxnSpPr>
        <p:spPr>
          <a:xfrm>
            <a:off x="3981031" y="564995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7681480" y="564995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9186390" y="5649959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657224" y="5834625"/>
            <a:ext cx="10854529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54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FF06-0992-4511-B1D8-162A1F2F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06011-48B1-4E23-889E-AECDF71A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771996"/>
            <a:ext cx="10753725" cy="2481349"/>
          </a:xfrm>
        </p:spPr>
        <p:txBody>
          <a:bodyPr/>
          <a:lstStyle/>
          <a:p>
            <a:r>
              <a:rPr lang="ru-RU" dirty="0" smtClean="0"/>
              <a:t>Для </a:t>
            </a:r>
            <a:r>
              <a:rPr lang="ru-RU" dirty="0"/>
              <a:t>моделей в которых преобладает непрямое освещение, лучше использовать двунаправленный алгоритм, в котором лучи трассируются как из источников освещения, так и из камеры – SPPM в appleseed или </a:t>
            </a:r>
            <a:r>
              <a:rPr lang="ru-RU" dirty="0" err="1"/>
              <a:t>bidirectional</a:t>
            </a:r>
            <a:r>
              <a:rPr lang="ru-RU" dirty="0"/>
              <a:t> </a:t>
            </a:r>
            <a:r>
              <a:rPr lang="ru-RU" dirty="0" err="1"/>
              <a:t>path</a:t>
            </a:r>
            <a:r>
              <a:rPr lang="ru-RU" dirty="0"/>
              <a:t> tracing в LuxCore. Для простых моделей с преобладанием прямого освещения для наиболее качественного результата следует использовать трассировку пути, реализованную в рендере appleseed, если же в приоритете является время рендеринга, то лучшим выбором будет рендер Cycles.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09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Bahnschrift SemiBold" panose="020B0502040204020203" pitchFamily="34" charset="0"/>
              </a:rPr>
              <a:t>Список литературы</a:t>
            </a:r>
            <a:endParaRPr lang="ru-RU" b="1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52559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 smtClean="0"/>
              <a:t>1. </a:t>
            </a:r>
            <a:r>
              <a:rPr lang="ru-RU" dirty="0" err="1" smtClean="0"/>
              <a:t>Сивухин</a:t>
            </a:r>
            <a:r>
              <a:rPr lang="ru-RU" dirty="0" smtClean="0"/>
              <a:t> </a:t>
            </a:r>
            <a:r>
              <a:rPr lang="ru-RU" dirty="0"/>
              <a:t>Д. В. Общий курс физики. Учеб. пособие: Для вузов. В 5 т. Т. </a:t>
            </a:r>
            <a:r>
              <a:rPr lang="en-US" dirty="0"/>
              <a:t>IV. </a:t>
            </a:r>
            <a:r>
              <a:rPr lang="ru-RU" dirty="0"/>
              <a:t>Оптика. — 3-е изд., </a:t>
            </a:r>
            <a:r>
              <a:rPr lang="ru-RU" dirty="0" err="1"/>
              <a:t>стереот</a:t>
            </a:r>
            <a:r>
              <a:rPr lang="ru-RU" dirty="0"/>
              <a:t>. – М.: ФИЗМАТЛИТ. – 2005. – 792 с. – </a:t>
            </a:r>
            <a:r>
              <a:rPr lang="en-US" dirty="0"/>
              <a:t>ISBN 5-9221-0228-1.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2.</a:t>
            </a:r>
            <a:r>
              <a:rPr lang="ru-RU" dirty="0" smtClean="0"/>
              <a:t> Электронный </a:t>
            </a:r>
            <a:r>
              <a:rPr lang="ru-RU" dirty="0"/>
              <a:t>учебник по курсу "Основы оптики" </a:t>
            </a:r>
            <a:r>
              <a:rPr lang="en-US" dirty="0"/>
              <a:t>URL: http://aco.ifmo.ru/ </a:t>
            </a:r>
            <a:r>
              <a:rPr lang="en-US" dirty="0" err="1"/>
              <a:t>el_books</a:t>
            </a:r>
            <a:r>
              <a:rPr lang="en-US" dirty="0"/>
              <a:t>/</a:t>
            </a:r>
            <a:r>
              <a:rPr lang="en-US" dirty="0" err="1"/>
              <a:t>basics_optics</a:t>
            </a:r>
            <a:r>
              <a:rPr lang="en-US" dirty="0"/>
              <a:t>/ (</a:t>
            </a:r>
            <a:r>
              <a:rPr lang="ru-RU" dirty="0"/>
              <a:t>дата обращения 10.05.2020)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3. </a:t>
            </a:r>
            <a:r>
              <a:rPr lang="en-US" dirty="0" smtClean="0"/>
              <a:t>Bruce </a:t>
            </a:r>
            <a:r>
              <a:rPr lang="en-US" dirty="0"/>
              <a:t>Walter, Stephen R. </a:t>
            </a:r>
            <a:r>
              <a:rPr lang="en-US" dirty="0" err="1"/>
              <a:t>Marschner</a:t>
            </a:r>
            <a:r>
              <a:rPr lang="en-US" dirty="0"/>
              <a:t>, </a:t>
            </a:r>
            <a:r>
              <a:rPr lang="en-US" dirty="0" err="1"/>
              <a:t>Hongsong</a:t>
            </a:r>
            <a:r>
              <a:rPr lang="en-US" dirty="0"/>
              <a:t> Li, Kenneth E. Torrance Microfacet Models for Refraction through Rough Surfaces Proceedings of the 18th </a:t>
            </a:r>
            <a:r>
              <a:rPr lang="en-US" dirty="0" err="1"/>
              <a:t>Eurographics</a:t>
            </a:r>
            <a:r>
              <a:rPr lang="en-US" dirty="0"/>
              <a:t> Conference on Rendering Techniques. – 2007. – 195-206 P. doi:10.2312/EGWR/EGSR07/195-206.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4.</a:t>
            </a:r>
            <a:r>
              <a:rPr lang="ru-RU" dirty="0" smtClean="0"/>
              <a:t> </a:t>
            </a:r>
            <a:r>
              <a:rPr lang="en-US" dirty="0" err="1" smtClean="0"/>
              <a:t>Kajiya</a:t>
            </a:r>
            <a:r>
              <a:rPr lang="en-US" dirty="0"/>
              <a:t>, James T. The rendering equation // </a:t>
            </a:r>
            <a:r>
              <a:rPr lang="en-US" dirty="0" err="1"/>
              <a:t>Siggraph</a:t>
            </a:r>
            <a:r>
              <a:rPr lang="en-US" dirty="0"/>
              <a:t> 1986. – 1986 – P. 143–150. – doi:10.1145/15922.15902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5.</a:t>
            </a:r>
            <a:r>
              <a:rPr lang="ru-RU" dirty="0" smtClean="0"/>
              <a:t> </a:t>
            </a:r>
            <a:r>
              <a:rPr lang="en-US" dirty="0" smtClean="0"/>
              <a:t>Matt </a:t>
            </a:r>
            <a:r>
              <a:rPr lang="en-US" dirty="0"/>
              <a:t>Pharr, Wenzel </a:t>
            </a:r>
            <a:r>
              <a:rPr lang="en-US" dirty="0" err="1"/>
              <a:t>Jakob</a:t>
            </a:r>
            <a:r>
              <a:rPr lang="en-US" dirty="0"/>
              <a:t>, Greg Humphreys Physically Based Rendering: From Theory To Implementation. – 2018. – 1226 P.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6.</a:t>
            </a:r>
            <a:r>
              <a:rPr lang="ru-RU" dirty="0" smtClean="0"/>
              <a:t> Альбедо </a:t>
            </a:r>
            <a:r>
              <a:rPr lang="ru-RU" dirty="0"/>
              <a:t>в реалистичной визуализации </a:t>
            </a:r>
            <a:r>
              <a:rPr lang="en-US" dirty="0"/>
              <a:t>URL: https://render.ru/ru/m.trofimov/post/11166 (</a:t>
            </a:r>
            <a:r>
              <a:rPr lang="ru-RU" dirty="0"/>
              <a:t>дата обращения 28.04.2020)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7. </a:t>
            </a:r>
            <a:r>
              <a:rPr lang="en-US" dirty="0" smtClean="0"/>
              <a:t>Marco </a:t>
            </a:r>
            <a:r>
              <a:rPr lang="en-US" dirty="0" err="1"/>
              <a:t>Alamia</a:t>
            </a:r>
            <a:r>
              <a:rPr lang="en-US" dirty="0"/>
              <a:t> Physically Based Rendering URL: http://www.codinglabs.net/ article_physically_based_rendering.aspx (</a:t>
            </a:r>
            <a:r>
              <a:rPr lang="ru-RU" dirty="0"/>
              <a:t>дата обращения 5.05.2020)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8. </a:t>
            </a:r>
            <a:r>
              <a:rPr lang="en-US" dirty="0" smtClean="0"/>
              <a:t>Physically </a:t>
            </a:r>
            <a:r>
              <a:rPr lang="en-US" dirty="0"/>
              <a:t>Based Shading in Theory and Practice // SIGGRAPH 2013 Course URL: https://blog.selfshadow.com/publications/s2013-shading-course/ (</a:t>
            </a:r>
            <a:r>
              <a:rPr lang="ru-RU" dirty="0"/>
              <a:t>дата обращения 5.05.2020)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9. </a:t>
            </a:r>
            <a:r>
              <a:rPr lang="en-US" dirty="0" smtClean="0"/>
              <a:t>Brian </a:t>
            </a:r>
            <a:r>
              <a:rPr lang="en-US" dirty="0"/>
              <a:t>Karis Specular BRDF Reference URL: http://graphicrants.blogspot.com/2013/08/specular-brdf-reference.html (</a:t>
            </a:r>
            <a:r>
              <a:rPr lang="ru-RU" dirty="0"/>
              <a:t>дата обращения 18.05.2020)</a:t>
            </a:r>
          </a:p>
          <a:p>
            <a:pPr>
              <a:lnSpc>
                <a:spcPct val="120000"/>
              </a:lnSpc>
            </a:pPr>
            <a:r>
              <a:rPr lang="ru-RU" dirty="0" smtClean="0"/>
              <a:t>10. </a:t>
            </a:r>
            <a:r>
              <a:rPr lang="en-US" dirty="0" smtClean="0"/>
              <a:t>Bruce </a:t>
            </a:r>
            <a:r>
              <a:rPr lang="en-US" dirty="0"/>
              <a:t>G. Smith Geometrical shadowing of a random rough surface // IEEE Transactions on Antennas and Propagation. – 1967. – 668-671 P. doi:10.1109/TAP.1967.1138991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45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Bahnschrift SemiBold" panose="020B0502040204020203" pitchFamily="34" charset="0"/>
              </a:rPr>
              <a:t>Список литературы</a:t>
            </a:r>
            <a:endParaRPr lang="ru-RU" b="1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07484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11.</a:t>
            </a:r>
            <a:r>
              <a:rPr lang="ru-RU" sz="2900" dirty="0" smtClean="0"/>
              <a:t> </a:t>
            </a:r>
            <a:r>
              <a:rPr lang="en-US" sz="2900" dirty="0" smtClean="0"/>
              <a:t>Brent </a:t>
            </a:r>
            <a:r>
              <a:rPr lang="en-US" sz="2900" dirty="0"/>
              <a:t>Burley Physically-Based Shading at Disney // SIGGRAPH 2012 Course: Practical Physically Based Shading in Film and Game Production. – 2012. doi:10.1145/2343483. – URL: https://blog.selfshadow.com/publications/s2012-shading-course/ (</a:t>
            </a:r>
            <a:r>
              <a:rPr lang="ru-RU" sz="2900" dirty="0"/>
              <a:t>дата обращения 12.05.2020)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12. </a:t>
            </a:r>
            <a:r>
              <a:rPr lang="en-US" sz="2900" dirty="0" smtClean="0"/>
              <a:t>Ole </a:t>
            </a:r>
            <a:r>
              <a:rPr lang="en-US" sz="2900" dirty="0" err="1"/>
              <a:t>Gulbrandsen</a:t>
            </a:r>
            <a:r>
              <a:rPr lang="en-US" sz="2900" dirty="0"/>
              <a:t> Artist Friendly Metallic Fresnel // Journal of Computer Graphics Techniques (JCGT). – 2014. – Vol. 3, No. 4. – 64-72 P.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13.</a:t>
            </a:r>
            <a:r>
              <a:rPr lang="ru-RU" sz="2900" dirty="0" smtClean="0"/>
              <a:t> </a:t>
            </a:r>
            <a:r>
              <a:rPr lang="en-US" sz="2900" dirty="0" err="1" smtClean="0"/>
              <a:t>Appleseedhq</a:t>
            </a:r>
            <a:r>
              <a:rPr lang="en-US" sz="2900" dirty="0"/>
              <a:t>, appleseed </a:t>
            </a:r>
            <a:r>
              <a:rPr lang="en-US" sz="2900" dirty="0" err="1"/>
              <a:t>shaders</a:t>
            </a:r>
            <a:r>
              <a:rPr lang="en-US" sz="2900" dirty="0"/>
              <a:t> URL: https://github.com/appleseedhq/ appleseed/tree/master/</a:t>
            </a:r>
            <a:r>
              <a:rPr lang="en-US" sz="2900" dirty="0" err="1"/>
              <a:t>src</a:t>
            </a:r>
            <a:r>
              <a:rPr lang="en-US" sz="2900" dirty="0"/>
              <a:t>/</a:t>
            </a:r>
            <a:r>
              <a:rPr lang="en-US" sz="2900" dirty="0" err="1"/>
              <a:t>appleseed.shaders</a:t>
            </a:r>
            <a:r>
              <a:rPr lang="en-US" sz="2900" dirty="0"/>
              <a:t>/</a:t>
            </a:r>
            <a:r>
              <a:rPr lang="en-US" sz="2900" dirty="0" err="1"/>
              <a:t>src</a:t>
            </a:r>
            <a:r>
              <a:rPr lang="en-US" sz="2900" dirty="0"/>
              <a:t>/appleseed (</a:t>
            </a:r>
            <a:r>
              <a:rPr lang="ru-RU" sz="2900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14. </a:t>
            </a:r>
            <a:r>
              <a:rPr lang="en-US" sz="2900" dirty="0" smtClean="0"/>
              <a:t>Michael </a:t>
            </a:r>
            <a:r>
              <a:rPr lang="en-US" sz="2900" dirty="0"/>
              <a:t>Oren and Shree K. </a:t>
            </a:r>
            <a:r>
              <a:rPr lang="en-US" sz="2900" dirty="0" err="1"/>
              <a:t>Nayar</a:t>
            </a:r>
            <a:r>
              <a:rPr lang="en-US" sz="2900" dirty="0"/>
              <a:t>. Generalization of lambert’s reflectance model. // In Proceedings of the 21st Annual Conference on Computer Graphics and Interactive Techniques, SIGGRAPH ‘94, 239–246. 1994. ACM. URL: http://doi.acm.org/10.1145/192161.192213.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15.</a:t>
            </a:r>
            <a:r>
              <a:rPr lang="ru-RU" sz="2900" dirty="0" smtClean="0"/>
              <a:t> </a:t>
            </a:r>
            <a:r>
              <a:rPr lang="en-US" sz="2900" dirty="0" smtClean="0"/>
              <a:t>Brent </a:t>
            </a:r>
            <a:r>
              <a:rPr lang="en-US" sz="2900" dirty="0"/>
              <a:t>Burley Extending the Disney BRDF to a BSDF with Integrated Subsurface Scattering // SIGGRAPH 2015. – 2015. – URL: https://blog.selfshadow.com/ publications/s2015-shading-course/burley/s2015_pbs_disney_bsdf_notes.pdf (</a:t>
            </a:r>
            <a:r>
              <a:rPr lang="ru-RU" sz="2900" dirty="0"/>
              <a:t>дата обращения 12.05.2020)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16. </a:t>
            </a:r>
            <a:r>
              <a:rPr lang="en-US" sz="2900" dirty="0" smtClean="0"/>
              <a:t>Diffuse </a:t>
            </a:r>
            <a:r>
              <a:rPr lang="en-US" sz="2900" dirty="0"/>
              <a:t>BSDF Cycles </a:t>
            </a:r>
            <a:r>
              <a:rPr lang="en-US" sz="2900" dirty="0" err="1"/>
              <a:t>Shader</a:t>
            </a:r>
            <a:r>
              <a:rPr lang="en-US" sz="2900" dirty="0"/>
              <a:t> URL: https://docs.blender.org/manual/en/latest/ render/</a:t>
            </a:r>
            <a:r>
              <a:rPr lang="en-US" sz="2900" dirty="0" err="1"/>
              <a:t>shader_nodes</a:t>
            </a:r>
            <a:r>
              <a:rPr lang="en-US" sz="2900" dirty="0"/>
              <a:t>/</a:t>
            </a:r>
            <a:r>
              <a:rPr lang="en-US" sz="2900" dirty="0" err="1"/>
              <a:t>shader</a:t>
            </a:r>
            <a:r>
              <a:rPr lang="en-US" sz="2900" dirty="0"/>
              <a:t>/diffuse.html (</a:t>
            </a:r>
            <a:r>
              <a:rPr lang="ru-RU" sz="2900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17. </a:t>
            </a:r>
            <a:r>
              <a:rPr lang="en-US" sz="2900" dirty="0" smtClean="0"/>
              <a:t>Emission </a:t>
            </a:r>
            <a:r>
              <a:rPr lang="en-US" sz="2900" dirty="0"/>
              <a:t>Cycles </a:t>
            </a:r>
            <a:r>
              <a:rPr lang="en-US" sz="2900" dirty="0" err="1"/>
              <a:t>Shader</a:t>
            </a:r>
            <a:r>
              <a:rPr lang="en-US" sz="2900" dirty="0"/>
              <a:t> URL: https://docs.blender.org/manual/en/latest/render/ </a:t>
            </a:r>
            <a:r>
              <a:rPr lang="en-US" sz="2900" dirty="0" err="1"/>
              <a:t>shader_nodes</a:t>
            </a:r>
            <a:r>
              <a:rPr lang="en-US" sz="2900" dirty="0"/>
              <a:t>/</a:t>
            </a:r>
            <a:r>
              <a:rPr lang="en-US" sz="2900" dirty="0" err="1"/>
              <a:t>shader</a:t>
            </a:r>
            <a:r>
              <a:rPr lang="en-US" sz="2900" dirty="0"/>
              <a:t>/emission.html (</a:t>
            </a:r>
            <a:r>
              <a:rPr lang="ru-RU" sz="2900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900" dirty="0" smtClean="0"/>
              <a:t>18. </a:t>
            </a:r>
            <a:r>
              <a:rPr lang="en-US" sz="2900" dirty="0" smtClean="0"/>
              <a:t>Cook </a:t>
            </a:r>
            <a:r>
              <a:rPr lang="en-US" sz="2900" dirty="0"/>
              <a:t>R.L., Torrance K.E. A Reflectance Model for Computer Graphics // ACM </a:t>
            </a:r>
            <a:r>
              <a:rPr lang="en-US" sz="2900" dirty="0" err="1"/>
              <a:t>Transanction</a:t>
            </a:r>
            <a:r>
              <a:rPr lang="en-US" sz="2900" dirty="0"/>
              <a:t> on Graphics. – 1982. – Vol. 1.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19.</a:t>
            </a:r>
            <a:r>
              <a:rPr lang="ru-RU" sz="2900" dirty="0" smtClean="0"/>
              <a:t> </a:t>
            </a:r>
            <a:r>
              <a:rPr lang="en-US" sz="2900" dirty="0" smtClean="0"/>
              <a:t>Christophe </a:t>
            </a:r>
            <a:r>
              <a:rPr lang="en-US" sz="2900" dirty="0" err="1"/>
              <a:t>Schlick</a:t>
            </a:r>
            <a:r>
              <a:rPr lang="en-US" sz="2900" dirty="0"/>
              <a:t> An inexpensive BRDF model for </a:t>
            </a:r>
            <a:r>
              <a:rPr lang="en-US" sz="2900" dirty="0" err="1"/>
              <a:t>Physikally</a:t>
            </a:r>
            <a:r>
              <a:rPr lang="en-US" sz="2900" dirty="0"/>
              <a:t>-based Rendering // </a:t>
            </a:r>
            <a:r>
              <a:rPr lang="en-US" sz="2900" dirty="0" err="1"/>
              <a:t>Eurographics</a:t>
            </a:r>
            <a:r>
              <a:rPr lang="en-US" sz="2900" dirty="0"/>
              <a:t> 94, Computer Graphics Forum. – 1994. – Vol.13, No. 3. – 233-246 P.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900" dirty="0" smtClean="0"/>
              <a:t>20.</a:t>
            </a:r>
            <a:r>
              <a:rPr lang="ru-RU" sz="2900" dirty="0" smtClean="0"/>
              <a:t> А</a:t>
            </a:r>
            <a:r>
              <a:rPr lang="ru-RU" sz="2900" dirty="0"/>
              <a:t>. В. Боресков Программирование компьютерной графики. Современный </a:t>
            </a:r>
            <a:r>
              <a:rPr lang="en-US" sz="2900" dirty="0"/>
              <a:t>OpenGL. – </a:t>
            </a:r>
            <a:r>
              <a:rPr lang="ru-RU" sz="2900" dirty="0"/>
              <a:t>М.: ДМК Пресс. – 2019. – 372 с.: ил.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333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Bahnschrift SemiBold" panose="020B0502040204020203" pitchFamily="34" charset="0"/>
              </a:rPr>
              <a:t>Список литературы</a:t>
            </a:r>
            <a:endParaRPr lang="ru-RU" b="1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0748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21.</a:t>
            </a:r>
            <a:r>
              <a:rPr lang="ru-RU" dirty="0" smtClean="0"/>
              <a:t> </a:t>
            </a:r>
            <a:r>
              <a:rPr lang="en-US" dirty="0" smtClean="0"/>
              <a:t>Glossy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/glossy.html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22. </a:t>
            </a:r>
            <a:r>
              <a:rPr lang="en-US" dirty="0" smtClean="0"/>
              <a:t>Glass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/glass.html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23. </a:t>
            </a:r>
            <a:r>
              <a:rPr lang="en-US" dirty="0" smtClean="0"/>
              <a:t>Principled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/principled.html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24. </a:t>
            </a:r>
            <a:r>
              <a:rPr lang="en-US" dirty="0" smtClean="0"/>
              <a:t>Refraction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/refraction.html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25. </a:t>
            </a:r>
            <a:r>
              <a:rPr lang="en-US" dirty="0" smtClean="0"/>
              <a:t>Transparent </a:t>
            </a:r>
            <a:r>
              <a:rPr lang="en-US" dirty="0"/>
              <a:t>BSDF Cycles </a:t>
            </a:r>
            <a:r>
              <a:rPr lang="en-US" dirty="0" err="1"/>
              <a:t>Shader</a:t>
            </a:r>
            <a:r>
              <a:rPr lang="en-US" dirty="0"/>
              <a:t> URL: https://docs.blender.org/manual/en/latest/render/ </a:t>
            </a:r>
            <a:r>
              <a:rPr lang="en-US" dirty="0" err="1"/>
              <a:t>shader_nodes</a:t>
            </a:r>
            <a:r>
              <a:rPr lang="en-US" dirty="0"/>
              <a:t>/</a:t>
            </a:r>
            <a:r>
              <a:rPr lang="en-US" dirty="0" err="1"/>
              <a:t>shader</a:t>
            </a:r>
            <a:r>
              <a:rPr lang="en-US" dirty="0"/>
              <a:t>/transparent.html (</a:t>
            </a:r>
            <a:r>
              <a:rPr lang="ru-RU" dirty="0"/>
              <a:t>дата обращения 15.05.2020)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26.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Glass URL: https://wiki.luxcorerender.org/ </a:t>
            </a:r>
            <a:r>
              <a:rPr lang="en-US" dirty="0" err="1"/>
              <a:t>LuxCoreRender_Materials_Glass#Reflection_Color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27.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Matte URL: https://wiki.luxcorerender.org/ </a:t>
            </a:r>
            <a:r>
              <a:rPr lang="en-US" dirty="0" err="1"/>
              <a:t>LuxCoreRender_Materials_Matte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28.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Matte Translucent URL: https://wiki.luxcorerender.org/ </a:t>
            </a:r>
            <a:r>
              <a:rPr lang="en-US" dirty="0" err="1"/>
              <a:t>LuxCoreRender_Materials_Matte_Translucent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29.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Mirror URL: https://wiki.luxcorerender.org/ </a:t>
            </a:r>
            <a:r>
              <a:rPr lang="en-US" dirty="0" err="1"/>
              <a:t>LuxCoreRender_Materials_Mirror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30.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Glossy URL: https://wiki.luxcorerender.org/ </a:t>
            </a:r>
            <a:r>
              <a:rPr lang="en-US" dirty="0" err="1"/>
              <a:t>LuxCoreRender_Materials_Glossy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420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Bahnschrift SemiBold" panose="020B0502040204020203" pitchFamily="34" charset="0"/>
              </a:rPr>
              <a:t>Список литературы</a:t>
            </a:r>
            <a:endParaRPr lang="ru-RU" b="1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0748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31.</a:t>
            </a:r>
            <a:r>
              <a:rPr lang="ru-RU" dirty="0" smtClean="0"/>
              <a:t>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Glossy Translucent URL: https://wiki.luxcorerender.org/ </a:t>
            </a:r>
            <a:r>
              <a:rPr lang="en-US" dirty="0" err="1"/>
              <a:t>LuxCoreRender_Materials_Glossy_Translucent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32. </a:t>
            </a:r>
            <a:r>
              <a:rPr lang="en-US" dirty="0" err="1" smtClean="0"/>
              <a:t>LuxCoreRender</a:t>
            </a:r>
            <a:r>
              <a:rPr lang="en-US" dirty="0" smtClean="0"/>
              <a:t> </a:t>
            </a:r>
            <a:r>
              <a:rPr lang="en-US" dirty="0"/>
              <a:t>Materials Metal URL: https://wiki.luxcorerender.org/ </a:t>
            </a:r>
            <a:r>
              <a:rPr lang="en-US" dirty="0" err="1"/>
              <a:t>LuxCoreRender_Materials_Metal</a:t>
            </a:r>
            <a:r>
              <a:rPr lang="en-US" dirty="0"/>
              <a:t>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33. </a:t>
            </a:r>
            <a:r>
              <a:rPr lang="en-US" dirty="0" smtClean="0"/>
              <a:t>asDisneyMaterial </a:t>
            </a:r>
            <a:r>
              <a:rPr lang="en-US" dirty="0"/>
              <a:t>appleseed </a:t>
            </a:r>
            <a:r>
              <a:rPr lang="en-US" dirty="0" err="1"/>
              <a:t>Shader</a:t>
            </a:r>
            <a:r>
              <a:rPr lang="en-US" dirty="0"/>
              <a:t> URL: https://appleseed.readthedocs.io/projects/appleseed-maya/en/latest/shaders/material/as_disney_material.html?highlight=Disney#asdisneymaterial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34. </a:t>
            </a:r>
            <a:r>
              <a:rPr lang="en-US" dirty="0" err="1" smtClean="0"/>
              <a:t>László</a:t>
            </a:r>
            <a:r>
              <a:rPr lang="en-US" dirty="0" smtClean="0"/>
              <a:t> </a:t>
            </a:r>
            <a:r>
              <a:rPr lang="en-US" dirty="0" err="1"/>
              <a:t>Szirmay-Kalos</a:t>
            </a:r>
            <a:r>
              <a:rPr lang="en-US" dirty="0"/>
              <a:t> Monte-Carlo Methods in Global Illumination // VDM </a:t>
            </a:r>
            <a:r>
              <a:rPr lang="en-US" dirty="0" err="1"/>
              <a:t>Verlag</a:t>
            </a:r>
            <a:r>
              <a:rPr lang="en-US" dirty="0"/>
              <a:t> Dr. Müller. – 2008. – 136 p. - ISBN-10: 9783836479196 URL: https://cg.iit.bme.hu/~szirmay/script.pdf (</a:t>
            </a:r>
            <a:r>
              <a:rPr lang="ru-RU" dirty="0"/>
              <a:t>дата обращения 16.05.2020)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35. </a:t>
            </a:r>
            <a:r>
              <a:rPr lang="en-US" dirty="0" smtClean="0"/>
              <a:t>F</a:t>
            </a:r>
            <a:r>
              <a:rPr lang="en-US" dirty="0"/>
              <a:t>. J. Medina-Aguayo, R. G. </a:t>
            </a:r>
            <a:r>
              <a:rPr lang="en-US" dirty="0" err="1"/>
              <a:t>Everitt</a:t>
            </a:r>
            <a:r>
              <a:rPr lang="en-US" dirty="0"/>
              <a:t> Revisiting the balance heuristic for estimating </a:t>
            </a:r>
            <a:r>
              <a:rPr lang="en-US" dirty="0" err="1"/>
              <a:t>normalising</a:t>
            </a:r>
            <a:r>
              <a:rPr lang="en-US" dirty="0"/>
              <a:t> constants // Cornell University. – 2019. – URL: https://arxiv.org/pdf/1908.06514.pdf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36.</a:t>
            </a:r>
            <a:r>
              <a:rPr lang="ru-RU" dirty="0" smtClean="0"/>
              <a:t> </a:t>
            </a:r>
            <a:r>
              <a:rPr lang="en-US" dirty="0" err="1" smtClean="0"/>
              <a:t>PhotonGI</a:t>
            </a:r>
            <a:r>
              <a:rPr lang="en-US" dirty="0" smtClean="0"/>
              <a:t> </a:t>
            </a:r>
            <a:r>
              <a:rPr lang="en-US" dirty="0"/>
              <a:t>cache </a:t>
            </a:r>
            <a:r>
              <a:rPr lang="en-US" dirty="0" err="1"/>
              <a:t>LuxCoreRender</a:t>
            </a:r>
            <a:r>
              <a:rPr lang="en-US" dirty="0"/>
              <a:t> URL: https://wiki.luxcorerender.org/PhotonGI (</a:t>
            </a:r>
            <a:r>
              <a:rPr lang="ru-RU" dirty="0"/>
              <a:t>дата обращения 17.05.2020)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37. </a:t>
            </a:r>
            <a:r>
              <a:rPr lang="en-US" dirty="0" smtClean="0"/>
              <a:t>Peak </a:t>
            </a:r>
            <a:r>
              <a:rPr lang="en-US" dirty="0"/>
              <a:t>signal-to-noise ratio URL: https://en.wikipedia.org/wiki/Peak_signal-to-noise_ratio (</a:t>
            </a:r>
            <a:r>
              <a:rPr lang="ru-RU" dirty="0"/>
              <a:t>дата обращения 17.05.2020)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38. </a:t>
            </a:r>
            <a:r>
              <a:rPr lang="en-US" dirty="0" smtClean="0"/>
              <a:t>skimage.metrics.peak_signal_noise_ratio</a:t>
            </a:r>
            <a:r>
              <a:rPr lang="en-US" dirty="0"/>
              <a:t>(…) URL: https://github.com/scikit-image/scikit-image/blob/181788f5ae16535b560e3bec44033a5b3a52cdb6 /</a:t>
            </a:r>
            <a:r>
              <a:rPr lang="en-US" dirty="0" err="1"/>
              <a:t>skimage</a:t>
            </a:r>
            <a:r>
              <a:rPr lang="en-US" dirty="0"/>
              <a:t>/metrics/simple_metrics.py#L108 (</a:t>
            </a:r>
            <a:r>
              <a:rPr lang="ru-RU" dirty="0"/>
              <a:t>дата обращения 17.05.2020)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39. </a:t>
            </a:r>
            <a:r>
              <a:rPr lang="en-US" dirty="0" smtClean="0"/>
              <a:t>Metropolis</a:t>
            </a:r>
            <a:r>
              <a:rPr lang="en-US" dirty="0"/>
              <a:t>, N., A. </a:t>
            </a:r>
            <a:r>
              <a:rPr lang="en-US" dirty="0" err="1"/>
              <a:t>Rosenbluth</a:t>
            </a:r>
            <a:r>
              <a:rPr lang="en-US" dirty="0"/>
              <a:t>, M. </a:t>
            </a:r>
            <a:r>
              <a:rPr lang="en-US" dirty="0" err="1"/>
              <a:t>Rosenbluth</a:t>
            </a:r>
            <a:r>
              <a:rPr lang="en-US" dirty="0"/>
              <a:t>, A. Teller, and E. Teller. Equation of state calculations by fast computing machines // Journal of Chemical Physics. – 1953. – Vol. 21 (6). – </a:t>
            </a:r>
            <a:r>
              <a:rPr lang="en-US" dirty="0" err="1"/>
              <a:t>doi</a:t>
            </a:r>
            <a:r>
              <a:rPr lang="en-US" dirty="0"/>
              <a:t>: 10.1063/1.1699114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927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169" y="2619278"/>
            <a:ext cx="10772775" cy="1658198"/>
          </a:xfrm>
        </p:spPr>
        <p:txBody>
          <a:bodyPr/>
          <a:lstStyle/>
          <a:p>
            <a:pPr algn="ctr"/>
            <a:r>
              <a:rPr lang="ru-RU" dirty="0" smtClean="0">
                <a:latin typeface="Bahnschrift SemiBold" panose="020B0502040204020203" pitchFamily="34" charset="0"/>
              </a:rPr>
              <a:t>Спасибо за внимание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70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7DEF8-D056-4DE6-80AB-9D8D841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B68D4-34BF-4318-BD6A-E47EDDF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997826"/>
            <a:ext cx="10155381" cy="3766185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Цель работы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–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сравнение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различных реализаций алгоритмов трассировки лучей в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нескольких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программах </a:t>
            </a:r>
            <a:r>
              <a:rPr lang="ru-RU" sz="18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рендеринга изображений для </a:t>
            </a:r>
            <a:r>
              <a:rPr lang="ru-RU" sz="1800" dirty="0">
                <a:solidFill>
                  <a:schemeClr val="tx1"/>
                </a:solidFill>
                <a:latin typeface="Bahnschrift Light" panose="020B0502040204020203" pitchFamily="34" charset="0"/>
              </a:rPr>
              <a:t>определения наиболее фотореалистичного и быстрого.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pPr lvl="1"/>
            <a:r>
              <a:rPr lang="ru-RU" dirty="0">
                <a:solidFill>
                  <a:schemeClr val="tx1"/>
                </a:solidFill>
              </a:rPr>
              <a:t>Задачи: </a:t>
            </a:r>
          </a:p>
          <a:p>
            <a:pPr marL="577040" lvl="6" indent="0">
              <a:buNone/>
            </a:pPr>
            <a:r>
              <a:rPr lang="ru-RU" dirty="0">
                <a:solidFill>
                  <a:schemeClr val="tx1"/>
                </a:solidFill>
              </a:rPr>
              <a:t>Построение 3</a:t>
            </a:r>
            <a:r>
              <a:rPr lang="en-US" dirty="0">
                <a:solidFill>
                  <a:schemeClr val="tx1"/>
                </a:solidFill>
              </a:rPr>
              <a:t>D </a:t>
            </a:r>
            <a:r>
              <a:rPr lang="ru-RU" dirty="0">
                <a:solidFill>
                  <a:schemeClr val="tx1"/>
                </a:solidFill>
              </a:rPr>
              <a:t>сцен различной сложности и настройка </a:t>
            </a:r>
            <a:r>
              <a:rPr lang="ru-RU" dirty="0" smtClean="0">
                <a:solidFill>
                  <a:schemeClr val="tx1"/>
                </a:solidFill>
              </a:rPr>
              <a:t>идентичных параметров </a:t>
            </a:r>
            <a:r>
              <a:rPr lang="ru-RU" dirty="0">
                <a:solidFill>
                  <a:schemeClr val="tx1"/>
                </a:solidFill>
              </a:rPr>
              <a:t>для исследуемых рендеров,</a:t>
            </a:r>
          </a:p>
          <a:p>
            <a:pPr marL="577040" lvl="6" indent="0">
              <a:buNone/>
            </a:pPr>
            <a:r>
              <a:rPr lang="ru-RU" dirty="0">
                <a:solidFill>
                  <a:schemeClr val="tx1"/>
                </a:solidFill>
              </a:rPr>
              <a:t>Получения набора изображений для сравнения и эталонного изображения,</a:t>
            </a:r>
          </a:p>
          <a:p>
            <a:pPr marL="577040" lvl="6" indent="0">
              <a:buNone/>
            </a:pPr>
            <a:r>
              <a:rPr lang="ru-RU" dirty="0">
                <a:solidFill>
                  <a:schemeClr val="tx1"/>
                </a:solidFill>
              </a:rPr>
              <a:t>Построение графиков с использованием метрики </a:t>
            </a:r>
            <a:r>
              <a:rPr lang="en-US" dirty="0">
                <a:solidFill>
                  <a:schemeClr val="tx1"/>
                </a:solidFill>
              </a:rPr>
              <a:t>PSNR</a:t>
            </a:r>
            <a:r>
              <a:rPr lang="ru-RU" dirty="0">
                <a:solidFill>
                  <a:schemeClr val="tx1"/>
                </a:solidFill>
              </a:rPr>
              <a:t> для получения количественной оценки разницы между изображениями</a:t>
            </a:r>
          </a:p>
          <a:p>
            <a:pPr marL="577040" lvl="6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8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10122-CA02-4E67-9E2A-F92BD14A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0210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Реалистичный рендеринг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FD6-FD35-4B26-A4FC-B683CE2841CB}"/>
              </a:ext>
            </a:extLst>
          </p:cNvPr>
          <p:cNvSpPr txBox="1"/>
          <p:nvPr/>
        </p:nvSpPr>
        <p:spPr>
          <a:xfrm>
            <a:off x="817934" y="4688695"/>
            <a:ext cx="38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“Kitchen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render” by Marcin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Olejarski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luxcore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render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4FA56-8510-4BA9-8F27-0DEA1B90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0" y="1901635"/>
            <a:ext cx="2950478" cy="40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85CD0-54C2-4975-8FA6-C99C2FAED459}"/>
              </a:ext>
            </a:extLst>
          </p:cNvPr>
          <p:cNvSpPr/>
          <p:nvPr/>
        </p:nvSpPr>
        <p:spPr>
          <a:xfrm>
            <a:off x="8439911" y="6016339"/>
            <a:ext cx="3191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3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“Seoul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” by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Gleb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Alexandrov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Cycles render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FCD3A4C-3004-40F7-B003-5446676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5" y="1791907"/>
            <a:ext cx="3877817" cy="290836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0845F-004D-412C-8436-C2BA4795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r="11564"/>
          <a:stretch/>
        </p:blipFill>
        <p:spPr>
          <a:xfrm>
            <a:off x="4936531" y="1901635"/>
            <a:ext cx="3503381" cy="352044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294E66-9408-4DD2-AE35-798289A0AFE2}"/>
              </a:ext>
            </a:extLst>
          </p:cNvPr>
          <p:cNvSpPr/>
          <p:nvPr/>
        </p:nvSpPr>
        <p:spPr>
          <a:xfrm>
            <a:off x="4291920" y="5461950"/>
            <a:ext cx="414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2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“Head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Scan” by Juan C. Gutiérrez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appleseed render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7899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EF5-F944-4E11-8468-969E3571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Концепция </a:t>
            </a:r>
            <a:r>
              <a:rPr lang="en-US" sz="4400" dirty="0">
                <a:latin typeface="Bahnschrift SemiBold" panose="020B0502040204020203" pitchFamily="34" charset="0"/>
              </a:rPr>
              <a:t>Physically-Based Rendering</a:t>
            </a:r>
            <a:endParaRPr lang="ru-RU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3257B-827A-4177-9F3E-9741CB4E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438912"/>
          </a:xfrm>
        </p:spPr>
        <p:txBody>
          <a:bodyPr/>
          <a:lstStyle/>
          <a:p>
            <a:r>
              <a:rPr lang="ru-RU" dirty="0"/>
              <a:t>Уравнение рендеринга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5B75B2-5113-45A0-8905-00E2CBB7BCE4}"/>
              </a:ext>
            </a:extLst>
          </p:cNvPr>
          <p:cNvSpPr/>
          <p:nvPr/>
        </p:nvSpPr>
        <p:spPr>
          <a:xfrm>
            <a:off x="768096" y="3055279"/>
            <a:ext cx="9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BSDF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2725-433E-4CE3-907B-C1A5C7BD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2512901"/>
            <a:ext cx="6467856" cy="6644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BCF60-14CE-4F24-988A-29B95CB8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68096" y="3669265"/>
            <a:ext cx="6451604" cy="2143827"/>
          </a:xfrm>
          <a:prstGeom prst="rect">
            <a:avLst/>
          </a:prstGeom>
        </p:spPr>
      </p:pic>
      <p:pic>
        <p:nvPicPr>
          <p:cNvPr id="2050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C2154BE6-172B-4FA1-80FD-BB4FE4070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5" r="50027" b="1"/>
          <a:stretch/>
        </p:blipFill>
        <p:spPr bwMode="auto">
          <a:xfrm>
            <a:off x="7219700" y="3669265"/>
            <a:ext cx="3222748" cy="1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FC0E01DA-0AD6-4559-B1AA-8D32068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6715" b="1"/>
          <a:stretch/>
        </p:blipFill>
        <p:spPr bwMode="auto">
          <a:xfrm>
            <a:off x="7219700" y="4741178"/>
            <a:ext cx="3222748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8096" y="5813092"/>
            <a:ext cx="921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4 Материалы, полученные с помощью </a:t>
            </a:r>
            <a:r>
              <a:rPr lang="en-US" dirty="0" smtClean="0"/>
              <a:t>BSDF (</a:t>
            </a:r>
            <a:r>
              <a:rPr lang="en-US" dirty="0"/>
              <a:t>b</a:t>
            </a:r>
            <a:r>
              <a:rPr lang="en-US" dirty="0" smtClean="0"/>
              <a:t>idirectional </a:t>
            </a:r>
            <a:r>
              <a:rPr lang="en-US" dirty="0"/>
              <a:t>scattering distribution function 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559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SemiBold" panose="020B0502040204020203" pitchFamily="34" charset="0"/>
              </a:rPr>
              <a:t>Метрики сравнения изображений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814647"/>
          </a:xfrm>
        </p:spPr>
        <p:txBody>
          <a:bodyPr/>
          <a:lstStyle/>
          <a:p>
            <a:r>
              <a:rPr lang="ru-RU" dirty="0"/>
              <a:t>Основная метрика для сравнения изображений – PSNR (</a:t>
            </a:r>
            <a:r>
              <a:rPr lang="ru-RU" dirty="0" err="1"/>
              <a:t>peak</a:t>
            </a:r>
            <a:r>
              <a:rPr lang="ru-RU" dirty="0"/>
              <a:t> </a:t>
            </a:r>
            <a:r>
              <a:rPr lang="ru-RU" dirty="0" err="1"/>
              <a:t>signal-to-noise</a:t>
            </a:r>
            <a:r>
              <a:rPr lang="ru-RU" dirty="0"/>
              <a:t> </a:t>
            </a:r>
            <a:r>
              <a:rPr lang="ru-RU" dirty="0" err="1"/>
              <a:t>ratio</a:t>
            </a:r>
            <a:r>
              <a:rPr lang="ru-RU" dirty="0"/>
              <a:t>) – пиковое отношение сигнала к шуму.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976412" y="2826327"/>
                <a:ext cx="4364849" cy="901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−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𝐼h𝑎𝑡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2" y="2826327"/>
                <a:ext cx="4364849" cy="901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816817" y="4204330"/>
                <a:ext cx="10453587" cy="822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400"/>
                        <m:t>В данном исследовании используется функция модуля </m:t>
                      </m:r>
                      <m:r>
                        <m:rPr>
                          <m:nor/>
                        </m:rPr>
                        <a:rPr lang="ru-RU" sz="2400"/>
                        <m:t>skimage</m:t>
                      </m:r>
                      <m:r>
                        <m:rPr>
                          <m:nor/>
                        </m:rPr>
                        <a:rPr lang="ru-RU" sz="2400"/>
                        <m:t>.</m:t>
                      </m:r>
                      <m:r>
                        <m:rPr>
                          <m:nor/>
                        </m:rPr>
                        <a:rPr lang="ru-RU" sz="2400"/>
                        <m:t>metrics</m:t>
                      </m:r>
                      <m:r>
                        <m:rPr>
                          <m:nor/>
                        </m:rPr>
                        <a:rPr lang="ru-RU" sz="2400"/>
                        <m:t> языка </m:t>
                      </m:r>
                      <m:r>
                        <m:rPr>
                          <m:nor/>
                        </m:rPr>
                        <a:rPr lang="en-US" sz="2400"/>
                        <m:t>Python</m:t>
                      </m:r>
                      <m:r>
                        <m:rPr>
                          <m:nor/>
                        </m:rPr>
                        <a:rPr lang="ru-RU" sz="2400"/>
                        <m:t>: </m:t>
                      </m:r>
                      <m:r>
                        <m:rPr>
                          <m:nor/>
                        </m:rPr>
                        <a:rPr lang="ru-RU" sz="2400"/>
                        <m:t>peak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signal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noise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ratio</m:t>
                      </m:r>
                      <m:r>
                        <m:rPr>
                          <m:nor/>
                        </m:rPr>
                        <a:rPr lang="ru-RU" sz="2400"/>
                        <m:t>(</m:t>
                      </m:r>
                      <m:r>
                        <m:rPr>
                          <m:nor/>
                        </m:rPr>
                        <a:rPr lang="ru-RU" sz="2400"/>
                        <m:t>image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true</m:t>
                      </m:r>
                      <m:r>
                        <m:rPr>
                          <m:nor/>
                        </m:rPr>
                        <a:rPr lang="ru-RU" sz="2400"/>
                        <m:t>, </m:t>
                      </m:r>
                      <m:r>
                        <m:rPr>
                          <m:nor/>
                        </m:rPr>
                        <a:rPr lang="ru-RU" sz="2400"/>
                        <m:t>image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test</m:t>
                      </m:r>
                      <m:r>
                        <m:rPr>
                          <m:nor/>
                        </m:rPr>
                        <a:rPr lang="ru-RU" sz="2400"/>
                        <m:t>, </m:t>
                      </m:r>
                      <m:r>
                        <m:rPr>
                          <m:nor/>
                        </m:rPr>
                        <a:rPr lang="ru-RU" sz="2400"/>
                        <m:t>data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range</m:t>
                      </m:r>
                      <m:r>
                        <m:rPr>
                          <m:nor/>
                        </m:rPr>
                        <a:rPr lang="ru-RU" sz="2400"/>
                        <m:t>=</m:t>
                      </m:r>
                      <m:r>
                        <m:rPr>
                          <m:nor/>
                        </m:rPr>
                        <a:rPr lang="ru-RU" sz="2400"/>
                        <m:t>None</m:t>
                      </m:r>
                      <m:r>
                        <m:rPr>
                          <m:nor/>
                        </m:rPr>
                        <a:rPr lang="ru-RU" sz="2400"/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17" y="4204330"/>
                <a:ext cx="10453587" cy="822469"/>
              </a:xfrm>
              <a:prstGeom prst="rect">
                <a:avLst/>
              </a:prstGeom>
              <a:blipFill>
                <a:blip r:embed="rId3"/>
                <a:stretch>
                  <a:fillRect l="-408" b="-5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6777724" y="2914877"/>
                <a:ext cx="2876044" cy="724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𝑀𝐴𝑋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724" y="2914877"/>
                <a:ext cx="2876044" cy="724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20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694412"/>
            <a:ext cx="5369503" cy="634538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spc="-120" dirty="0">
                <a:solidFill>
                  <a:srgbClr val="50B4C8"/>
                </a:solidFill>
                <a:latin typeface="Bahnschrift SemiBold" panose="020B0502040204020203" pitchFamily="34" charset="0"/>
                <a:ea typeface="+mj-ea"/>
                <a:cs typeface="+mj-cs"/>
              </a:rPr>
              <a:t>Алгоритмы трассировки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7"/>
          <a:stretch/>
        </p:blipFill>
        <p:spPr>
          <a:xfrm>
            <a:off x="676657" y="2328950"/>
            <a:ext cx="5821126" cy="428848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57224" y="2743200"/>
            <a:ext cx="3208194" cy="1011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blender3d.org.ua/book/YafRay/img/thumb_13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11" y="2978727"/>
            <a:ext cx="4541588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1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13710" y="1932092"/>
            <a:ext cx="7716982" cy="44057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Photon Mapping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ahnschrift SemiBold" panose="020B0502040204020203" pitchFamily="34" charset="0"/>
              </a:rPr>
              <a:t>Алгоритмы трассировки</a:t>
            </a:r>
            <a:endParaRPr lang="ru-RU" sz="4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83" y="2372667"/>
            <a:ext cx="8161905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6001" y="1909734"/>
            <a:ext cx="10753725" cy="4959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Bidirectional</a:t>
            </a:r>
            <a:r>
              <a:rPr lang="ru-RU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Алгоритмы трассировки</a:t>
            </a:r>
            <a:endParaRPr lang="ru-RU" sz="4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0" y="2405727"/>
            <a:ext cx="8698295" cy="41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E5733-4278-449D-9BAF-C4CE09E1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87665" cy="1658198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Сцены для </a:t>
            </a:r>
            <a:r>
              <a:rPr lang="ru-RU" dirty="0" smtClean="0">
                <a:latin typeface="Bahnschrift SemiBold" panose="020B0502040204020203" pitchFamily="34" charset="0"/>
              </a:rPr>
              <a:t>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BF99D-7C30-45F7-A846-082F550E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10779"/>
            <a:ext cx="5420706" cy="3049148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4FED85-3041-486F-B0CD-F76B1D3FDB05}"/>
              </a:ext>
            </a:extLst>
          </p:cNvPr>
          <p:cNvSpPr/>
          <p:nvPr/>
        </p:nvSpPr>
        <p:spPr>
          <a:xfrm>
            <a:off x="762001" y="5008298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6B1E6E-3E77-48D1-9367-7601E8F5F06B}"/>
              </a:ext>
            </a:extLst>
          </p:cNvPr>
          <p:cNvSpPr/>
          <p:nvPr/>
        </p:nvSpPr>
        <p:spPr>
          <a:xfrm>
            <a:off x="4667014" y="579533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59" y="1912090"/>
            <a:ext cx="5003030" cy="42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6819</TotalTime>
  <Words>1428</Words>
  <Application>Microsoft Office PowerPoint</Application>
  <PresentationFormat>Широкоэкранный</PresentationFormat>
  <Paragraphs>102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Bahnschrift Light</vt:lpstr>
      <vt:lpstr>Bahnschrift SemiBold</vt:lpstr>
      <vt:lpstr>Calibri</vt:lpstr>
      <vt:lpstr>Calibri Light</vt:lpstr>
      <vt:lpstr>Cambria Math</vt:lpstr>
      <vt:lpstr>Метрополия</vt:lpstr>
      <vt:lpstr>Современные методы растеризации изображений</vt:lpstr>
      <vt:lpstr>Цели и задачи работы</vt:lpstr>
      <vt:lpstr>Реалистичный рендеринг </vt:lpstr>
      <vt:lpstr>Концепция Physically-Based Rendering</vt:lpstr>
      <vt:lpstr>Метрики сравнения изображений</vt:lpstr>
      <vt:lpstr>Алгоритмы трассировки</vt:lpstr>
      <vt:lpstr>Алгоритмы трассировки</vt:lpstr>
      <vt:lpstr>Алгоритмы трассировки</vt:lpstr>
      <vt:lpstr>Сцены для сравнения рендеров</vt:lpstr>
      <vt:lpstr>Сцены для сравнения рендеров</vt:lpstr>
      <vt:lpstr>Сцены для сравнения рендеров</vt:lpstr>
      <vt:lpstr>Результаты</vt:lpstr>
      <vt:lpstr>Презентация PowerPoint</vt:lpstr>
      <vt:lpstr>Выводы</vt:lpstr>
      <vt:lpstr>Список литературы</vt:lpstr>
      <vt:lpstr>Список литературы</vt:lpstr>
      <vt:lpstr>Список литературы</vt:lpstr>
      <vt:lpstr>Список литературы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различных реализаций алгоритмов трассировки лучей</dc:title>
  <dc:creator>UserPushka</dc:creator>
  <cp:lastModifiedBy>Борис Гогинян</cp:lastModifiedBy>
  <cp:revision>70</cp:revision>
  <dcterms:created xsi:type="dcterms:W3CDTF">2020-05-11T13:52:25Z</dcterms:created>
  <dcterms:modified xsi:type="dcterms:W3CDTF">2020-06-09T20:37:28Z</dcterms:modified>
</cp:coreProperties>
</file>